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1"/>
  </p:notesMasterIdLst>
  <p:sldIdLst>
    <p:sldId id="273" r:id="rId6"/>
    <p:sldId id="283" r:id="rId7"/>
    <p:sldId id="313" r:id="rId8"/>
    <p:sldId id="276" r:id="rId9"/>
    <p:sldId id="317" r:id="rId10"/>
    <p:sldId id="319" r:id="rId11"/>
    <p:sldId id="322" r:id="rId12"/>
    <p:sldId id="320" r:id="rId13"/>
    <p:sldId id="323" r:id="rId14"/>
    <p:sldId id="324" r:id="rId15"/>
    <p:sldId id="278" r:id="rId16"/>
    <p:sldId id="314" r:id="rId17"/>
    <p:sldId id="315" r:id="rId18"/>
    <p:sldId id="292" r:id="rId19"/>
    <p:sldId id="286" r:id="rId20"/>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4F81BD"/>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44" d="100"/>
          <a:sy n="44" d="100"/>
        </p:scale>
        <p:origin x="1266" y="60"/>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12/8/2020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i="1" dirty="0">
                <a:solidFill>
                  <a:schemeClr val="tx1"/>
                </a:solidFill>
              </a:rPr>
              <a:t>Washoe County Board of Adjustment</a:t>
            </a:r>
          </a:p>
          <a:p>
            <a:pPr>
              <a:spcBef>
                <a:spcPts val="0"/>
              </a:spcBef>
            </a:pPr>
            <a:r>
              <a:rPr lang="en-US" sz="2400" b="1" i="1" dirty="0">
                <a:solidFill>
                  <a:schemeClr val="tx1"/>
                </a:solidFill>
              </a:rPr>
              <a:t>Dec 4, 2020</a:t>
            </a:r>
          </a:p>
        </p:txBody>
      </p:sp>
      <p:sp>
        <p:nvSpPr>
          <p:cNvPr id="4" name="Title 3"/>
          <p:cNvSpPr>
            <a:spLocks noGrp="1"/>
          </p:cNvSpPr>
          <p:nvPr>
            <p:ph type="ctrTitle"/>
          </p:nvPr>
        </p:nvSpPr>
        <p:spPr>
          <a:xfrm>
            <a:off x="533400" y="26670"/>
            <a:ext cx="8229600" cy="811530"/>
          </a:xfrm>
        </p:spPr>
        <p:txBody>
          <a:bodyPr/>
          <a:lstStyle/>
          <a:p>
            <a:r>
              <a:rPr lang="en-US" sz="3200" dirty="0"/>
              <a:t>WSUP20-0017</a:t>
            </a:r>
            <a:br>
              <a:rPr lang="en-US" sz="3200" dirty="0"/>
            </a:br>
            <a:r>
              <a:rPr lang="en-US" sz="3200" dirty="0"/>
              <a:t>Amundson Roofing</a:t>
            </a:r>
          </a:p>
        </p:txBody>
      </p:sp>
      <p:pic>
        <p:nvPicPr>
          <p:cNvPr id="5" name="Picture 4">
            <a:extLst>
              <a:ext uri="{FF2B5EF4-FFF2-40B4-BE49-F238E27FC236}">
                <a16:creationId xmlns:a16="http://schemas.microsoft.com/office/drawing/2014/main" id="{1B4CA004-AE47-44E6-ACEF-2F77BFAD6574}"/>
              </a:ext>
            </a:extLst>
          </p:cNvPr>
          <p:cNvPicPr>
            <a:picLocks noChangeAspect="1"/>
          </p:cNvPicPr>
          <p:nvPr/>
        </p:nvPicPr>
        <p:blipFill>
          <a:blip r:embed="rId2"/>
          <a:stretch>
            <a:fillRect/>
          </a:stretch>
        </p:blipFill>
        <p:spPr>
          <a:xfrm>
            <a:off x="1895186" y="1219200"/>
            <a:ext cx="5353627" cy="3534134"/>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Background/Request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76200" y="990600"/>
            <a:ext cx="8991600" cy="3970318"/>
          </a:xfrm>
          <a:prstGeom prst="rect">
            <a:avLst/>
          </a:prstGeom>
          <a:noFill/>
        </p:spPr>
        <p:txBody>
          <a:bodyPr wrap="square" rtlCol="0">
            <a:spAutoFit/>
          </a:bodyPr>
          <a:lstStyle/>
          <a:p>
            <a:pPr marL="342900" indent="-342900">
              <a:buFont typeface="Arial" panose="020B0604020202020204" pitchFamily="34" charset="0"/>
              <a:buChar char="•"/>
            </a:pPr>
            <a:r>
              <a:rPr lang="en-US" sz="3600" dirty="0"/>
              <a:t>The applicant is requesting to establish a Construction Sales and Services Use type in accordance with the South Valleys Area Plan Old Washoe City Historic Commercial District Character Management Area</a:t>
            </a:r>
          </a:p>
          <a:p>
            <a:pPr marL="342900" indent="-342900">
              <a:buFont typeface="Arial" panose="020B0604020202020204" pitchFamily="34" charset="0"/>
              <a:buChar char="•"/>
            </a:pPr>
            <a:r>
              <a:rPr lang="en-US" sz="3600" dirty="0"/>
              <a:t>The subject parcel is zoned General Commercial</a:t>
            </a:r>
            <a:endParaRPr lang="en-US" sz="2400" dirty="0"/>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4B77FC-67F5-412E-B66A-DF1C414AD4A3}"/>
              </a:ext>
            </a:extLst>
          </p:cNvPr>
          <p:cNvSpPr>
            <a:spLocks noGrp="1"/>
          </p:cNvSpPr>
          <p:nvPr>
            <p:ph type="title"/>
          </p:nvPr>
        </p:nvSpPr>
        <p:spPr>
          <a:xfrm>
            <a:off x="914400" y="76200"/>
            <a:ext cx="8229600" cy="792162"/>
          </a:xfrm>
        </p:spPr>
        <p:txBody>
          <a:bodyPr/>
          <a:lstStyle/>
          <a:p>
            <a:r>
              <a:rPr lang="en-US" dirty="0"/>
              <a:t>Vicinity Map</a:t>
            </a:r>
          </a:p>
        </p:txBody>
      </p:sp>
      <p:pic>
        <p:nvPicPr>
          <p:cNvPr id="2" name="Picture 1">
            <a:extLst>
              <a:ext uri="{FF2B5EF4-FFF2-40B4-BE49-F238E27FC236}">
                <a16:creationId xmlns:a16="http://schemas.microsoft.com/office/drawing/2014/main" id="{3705D32B-9785-42E2-82D0-6A577AD7B135}"/>
              </a:ext>
            </a:extLst>
          </p:cNvPr>
          <p:cNvPicPr>
            <a:picLocks noChangeAspect="1"/>
          </p:cNvPicPr>
          <p:nvPr/>
        </p:nvPicPr>
        <p:blipFill>
          <a:blip r:embed="rId2"/>
          <a:stretch>
            <a:fillRect/>
          </a:stretch>
        </p:blipFill>
        <p:spPr>
          <a:xfrm>
            <a:off x="894773" y="1001521"/>
            <a:ext cx="7354454" cy="4854957"/>
          </a:xfrm>
          <a:prstGeom prst="rect">
            <a:avLst/>
          </a:prstGeom>
        </p:spPr>
      </p:pic>
    </p:spTree>
    <p:extLst>
      <p:ext uri="{BB962C8B-B14F-4D97-AF65-F5344CB8AC3E}">
        <p14:creationId xmlns:p14="http://schemas.microsoft.com/office/powerpoint/2010/main" val="3887321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162800" cy="792162"/>
          </a:xfrm>
        </p:spPr>
        <p:txBody>
          <a:bodyPr/>
          <a:lstStyle/>
          <a:p>
            <a:r>
              <a:rPr lang="en-US" dirty="0"/>
              <a:t>Site Plan</a:t>
            </a:r>
          </a:p>
        </p:txBody>
      </p:sp>
      <p:pic>
        <p:nvPicPr>
          <p:cNvPr id="4" name="Picture 3">
            <a:extLst>
              <a:ext uri="{FF2B5EF4-FFF2-40B4-BE49-F238E27FC236}">
                <a16:creationId xmlns:a16="http://schemas.microsoft.com/office/drawing/2014/main" id="{262D1485-90A9-4315-9D6B-820890BC5ED9}"/>
              </a:ext>
            </a:extLst>
          </p:cNvPr>
          <p:cNvPicPr>
            <a:picLocks noChangeAspect="1"/>
          </p:cNvPicPr>
          <p:nvPr/>
        </p:nvPicPr>
        <p:blipFill>
          <a:blip r:embed="rId2"/>
          <a:stretch>
            <a:fillRect/>
          </a:stretch>
        </p:blipFill>
        <p:spPr>
          <a:xfrm>
            <a:off x="1238250" y="983732"/>
            <a:ext cx="6667500" cy="4890536"/>
          </a:xfrm>
          <a:prstGeom prst="rect">
            <a:avLst/>
          </a:prstGeom>
        </p:spPr>
      </p:pic>
    </p:spTree>
    <p:extLst>
      <p:ext uri="{BB962C8B-B14F-4D97-AF65-F5344CB8AC3E}">
        <p14:creationId xmlns:p14="http://schemas.microsoft.com/office/powerpoint/2010/main" val="1949697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1ADBD63-00F3-4CD8-AD5D-1BB698C2CD00}"/>
              </a:ext>
            </a:extLst>
          </p:cNvPr>
          <p:cNvSpPr>
            <a:spLocks noGrp="1"/>
          </p:cNvSpPr>
          <p:nvPr>
            <p:ph idx="1"/>
          </p:nvPr>
        </p:nvSpPr>
        <p:spPr/>
        <p:txBody>
          <a:bodyPr/>
          <a:lstStyle/>
          <a:p>
            <a:r>
              <a:rPr lang="en-US" dirty="0"/>
              <a:t>Construction Sales and Services use type requires approval of a Special Use Permit per 110.302.05.03</a:t>
            </a:r>
          </a:p>
          <a:p>
            <a:pPr lvl="1"/>
            <a:r>
              <a:rPr lang="en-US" dirty="0"/>
              <a:t>Also required within the Old Washoe City Historic Character Management Area</a:t>
            </a:r>
          </a:p>
          <a:p>
            <a:pPr marL="457200" lvl="1" indent="0">
              <a:buNone/>
            </a:pPr>
            <a:endParaRPr lang="en-US" dirty="0"/>
          </a:p>
        </p:txBody>
      </p:sp>
      <p:sp>
        <p:nvSpPr>
          <p:cNvPr id="3" name="Title 2">
            <a:extLst>
              <a:ext uri="{FF2B5EF4-FFF2-40B4-BE49-F238E27FC236}">
                <a16:creationId xmlns:a16="http://schemas.microsoft.com/office/drawing/2014/main" id="{58FB22B6-3946-4E4D-BD15-D1BDE9450AEB}"/>
              </a:ext>
            </a:extLst>
          </p:cNvPr>
          <p:cNvSpPr>
            <a:spLocks noGrp="1"/>
          </p:cNvSpPr>
          <p:nvPr>
            <p:ph type="title"/>
          </p:nvPr>
        </p:nvSpPr>
        <p:spPr/>
        <p:txBody>
          <a:bodyPr/>
          <a:lstStyle/>
          <a:p>
            <a:r>
              <a:rPr lang="en-US" dirty="0"/>
              <a:t>Article 302/304 – Allowed Uses</a:t>
            </a:r>
          </a:p>
        </p:txBody>
      </p:sp>
    </p:spTree>
    <p:extLst>
      <p:ext uri="{BB962C8B-B14F-4D97-AF65-F5344CB8AC3E}">
        <p14:creationId xmlns:p14="http://schemas.microsoft.com/office/powerpoint/2010/main" val="1637401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1ADBD63-00F3-4CD8-AD5D-1BB698C2CD00}"/>
              </a:ext>
            </a:extLst>
          </p:cNvPr>
          <p:cNvSpPr>
            <a:spLocks noGrp="1"/>
          </p:cNvSpPr>
          <p:nvPr>
            <p:ph idx="1"/>
          </p:nvPr>
        </p:nvSpPr>
        <p:spPr/>
        <p:txBody>
          <a:bodyPr/>
          <a:lstStyle/>
          <a:p>
            <a:r>
              <a:rPr lang="en-US" dirty="0"/>
              <a:t>Application meets the required setback and height requirements</a:t>
            </a:r>
          </a:p>
          <a:p>
            <a:endParaRPr lang="en-US" dirty="0"/>
          </a:p>
        </p:txBody>
      </p:sp>
      <p:sp>
        <p:nvSpPr>
          <p:cNvPr id="3" name="Title 2">
            <a:extLst>
              <a:ext uri="{FF2B5EF4-FFF2-40B4-BE49-F238E27FC236}">
                <a16:creationId xmlns:a16="http://schemas.microsoft.com/office/drawing/2014/main" id="{58FB22B6-3946-4E4D-BD15-D1BDE9450AEB}"/>
              </a:ext>
            </a:extLst>
          </p:cNvPr>
          <p:cNvSpPr>
            <a:spLocks noGrp="1"/>
          </p:cNvSpPr>
          <p:nvPr>
            <p:ph type="title"/>
          </p:nvPr>
        </p:nvSpPr>
        <p:spPr/>
        <p:txBody>
          <a:bodyPr/>
          <a:lstStyle/>
          <a:p>
            <a:r>
              <a:rPr lang="en-US" dirty="0"/>
              <a:t>Article 406 – Building Placement</a:t>
            </a:r>
          </a:p>
        </p:txBody>
      </p:sp>
      <p:pic>
        <p:nvPicPr>
          <p:cNvPr id="5" name="Picture 4">
            <a:extLst>
              <a:ext uri="{FF2B5EF4-FFF2-40B4-BE49-F238E27FC236}">
                <a16:creationId xmlns:a16="http://schemas.microsoft.com/office/drawing/2014/main" id="{E48E06B2-2CE3-4D18-AE53-0E9DFC39EAF4}"/>
              </a:ext>
            </a:extLst>
          </p:cNvPr>
          <p:cNvPicPr>
            <a:picLocks noChangeAspect="1"/>
          </p:cNvPicPr>
          <p:nvPr/>
        </p:nvPicPr>
        <p:blipFill>
          <a:blip r:embed="rId2"/>
          <a:stretch>
            <a:fillRect/>
          </a:stretch>
        </p:blipFill>
        <p:spPr>
          <a:xfrm>
            <a:off x="0" y="2743200"/>
            <a:ext cx="9144000" cy="1165824"/>
          </a:xfrm>
          <a:prstGeom prst="rect">
            <a:avLst/>
          </a:prstGeom>
        </p:spPr>
      </p:pic>
    </p:spTree>
    <p:extLst>
      <p:ext uri="{BB962C8B-B14F-4D97-AF65-F5344CB8AC3E}">
        <p14:creationId xmlns:p14="http://schemas.microsoft.com/office/powerpoint/2010/main" val="3812817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C90755-B839-4946-9F8A-83B1DE633349}"/>
              </a:ext>
            </a:extLst>
          </p:cNvPr>
          <p:cNvSpPr>
            <a:spLocks noGrp="1"/>
          </p:cNvSpPr>
          <p:nvPr>
            <p:ph idx="1"/>
          </p:nvPr>
        </p:nvSpPr>
        <p:spPr/>
        <p:txBody>
          <a:bodyPr/>
          <a:lstStyle/>
          <a:p>
            <a:r>
              <a:rPr lang="en-US" dirty="0"/>
              <a:t>Shall meet code requirements for parking standards. </a:t>
            </a:r>
          </a:p>
          <a:p>
            <a:r>
              <a:rPr lang="en-US" dirty="0"/>
              <a:t>Required to have 17 parking spaces</a:t>
            </a:r>
          </a:p>
          <a:p>
            <a:pPr lvl="1"/>
            <a:r>
              <a:rPr lang="en-US" dirty="0"/>
              <a:t>4 spaces per office space</a:t>
            </a:r>
          </a:p>
          <a:p>
            <a:pPr lvl="1"/>
            <a:r>
              <a:rPr lang="en-US" dirty="0"/>
              <a:t>13 space per warehouse area</a:t>
            </a:r>
          </a:p>
          <a:p>
            <a:r>
              <a:rPr lang="en-US" dirty="0"/>
              <a:t>Required to provide 5 loading spaces</a:t>
            </a:r>
          </a:p>
        </p:txBody>
      </p:sp>
      <p:sp>
        <p:nvSpPr>
          <p:cNvPr id="3" name="Title 2">
            <a:extLst>
              <a:ext uri="{FF2B5EF4-FFF2-40B4-BE49-F238E27FC236}">
                <a16:creationId xmlns:a16="http://schemas.microsoft.com/office/drawing/2014/main" id="{DC25E695-2E1C-4BA6-BB15-B54D4A54BDF5}"/>
              </a:ext>
            </a:extLst>
          </p:cNvPr>
          <p:cNvSpPr>
            <a:spLocks noGrp="1"/>
          </p:cNvSpPr>
          <p:nvPr>
            <p:ph type="title"/>
          </p:nvPr>
        </p:nvSpPr>
        <p:spPr/>
        <p:txBody>
          <a:bodyPr/>
          <a:lstStyle/>
          <a:p>
            <a:r>
              <a:rPr lang="en-US" dirty="0"/>
              <a:t>Article 410</a:t>
            </a:r>
          </a:p>
        </p:txBody>
      </p:sp>
    </p:spTree>
    <p:extLst>
      <p:ext uri="{BB962C8B-B14F-4D97-AF65-F5344CB8AC3E}">
        <p14:creationId xmlns:p14="http://schemas.microsoft.com/office/powerpoint/2010/main" val="2648762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1ADBD63-00F3-4CD8-AD5D-1BB698C2CD00}"/>
              </a:ext>
            </a:extLst>
          </p:cNvPr>
          <p:cNvSpPr>
            <a:spLocks noGrp="1"/>
          </p:cNvSpPr>
          <p:nvPr>
            <p:ph idx="1"/>
          </p:nvPr>
        </p:nvSpPr>
        <p:spPr>
          <a:xfrm>
            <a:off x="457200" y="1219200"/>
            <a:ext cx="8229600" cy="5029200"/>
          </a:xfrm>
        </p:spPr>
        <p:txBody>
          <a:bodyPr>
            <a:normAutofit fontScale="77500" lnSpcReduction="20000"/>
          </a:bodyPr>
          <a:lstStyle/>
          <a:p>
            <a:r>
              <a:rPr lang="en-US" dirty="0"/>
              <a:t>Applicant did not provide a landscaping plan as required</a:t>
            </a:r>
          </a:p>
          <a:p>
            <a:pPr lvl="1"/>
            <a:r>
              <a:rPr lang="en-US" dirty="0"/>
              <a:t>Required to provide the following per 110.412.45</a:t>
            </a:r>
          </a:p>
          <a:p>
            <a:pPr lvl="1"/>
            <a:endParaRPr lang="en-US" dirty="0"/>
          </a:p>
          <a:p>
            <a:pPr lvl="1"/>
            <a:endParaRPr lang="en-US" dirty="0"/>
          </a:p>
          <a:p>
            <a:pPr lvl="1"/>
            <a:endParaRPr lang="en-US" dirty="0"/>
          </a:p>
          <a:p>
            <a:pPr marL="457200" lvl="1" indent="0">
              <a:buNone/>
            </a:pPr>
            <a:endParaRPr lang="en-US" dirty="0"/>
          </a:p>
          <a:p>
            <a:r>
              <a:rPr lang="en-US" dirty="0"/>
              <a:t>South Valleys Area Plan </a:t>
            </a:r>
          </a:p>
          <a:p>
            <a:pPr lvl="1"/>
            <a:r>
              <a:rPr lang="en-US" dirty="0"/>
              <a:t>SV 2.2 – Requirement of a noxious weed plan</a:t>
            </a:r>
          </a:p>
          <a:p>
            <a:pPr lvl="1"/>
            <a:r>
              <a:rPr lang="en-US" dirty="0"/>
              <a:t>SV 2.8 – Landscaping emphasizing the use of native and low water requirements</a:t>
            </a:r>
          </a:p>
          <a:p>
            <a:r>
              <a:rPr lang="en-US" dirty="0"/>
              <a:t>Staff has provided conditions of approval requiring a landscaping plan in accordance with Article 412 and in compliance with SV policies 2.2, 2.11</a:t>
            </a:r>
          </a:p>
        </p:txBody>
      </p:sp>
      <p:sp>
        <p:nvSpPr>
          <p:cNvPr id="3" name="Title 2">
            <a:extLst>
              <a:ext uri="{FF2B5EF4-FFF2-40B4-BE49-F238E27FC236}">
                <a16:creationId xmlns:a16="http://schemas.microsoft.com/office/drawing/2014/main" id="{58FB22B6-3946-4E4D-BD15-D1BDE9450AEB}"/>
              </a:ext>
            </a:extLst>
          </p:cNvPr>
          <p:cNvSpPr>
            <a:spLocks noGrp="1"/>
          </p:cNvSpPr>
          <p:nvPr>
            <p:ph type="title"/>
          </p:nvPr>
        </p:nvSpPr>
        <p:spPr/>
        <p:txBody>
          <a:bodyPr/>
          <a:lstStyle/>
          <a:p>
            <a:r>
              <a:rPr lang="en-US" dirty="0"/>
              <a:t>Article 412 - Landscaping</a:t>
            </a:r>
          </a:p>
        </p:txBody>
      </p:sp>
      <p:pic>
        <p:nvPicPr>
          <p:cNvPr id="4" name="Picture 3">
            <a:extLst>
              <a:ext uri="{FF2B5EF4-FFF2-40B4-BE49-F238E27FC236}">
                <a16:creationId xmlns:a16="http://schemas.microsoft.com/office/drawing/2014/main" id="{5DA8D097-680E-4AD5-9564-D5EE76AC7C92}"/>
              </a:ext>
            </a:extLst>
          </p:cNvPr>
          <p:cNvPicPr>
            <a:picLocks noChangeAspect="1"/>
          </p:cNvPicPr>
          <p:nvPr/>
        </p:nvPicPr>
        <p:blipFill>
          <a:blip r:embed="rId2"/>
          <a:stretch>
            <a:fillRect/>
          </a:stretch>
        </p:blipFill>
        <p:spPr>
          <a:xfrm>
            <a:off x="990600" y="2009577"/>
            <a:ext cx="7316221" cy="1419423"/>
          </a:xfrm>
          <a:prstGeom prst="rect">
            <a:avLst/>
          </a:prstGeom>
        </p:spPr>
      </p:pic>
    </p:spTree>
    <p:extLst>
      <p:ext uri="{BB962C8B-B14F-4D97-AF65-F5344CB8AC3E}">
        <p14:creationId xmlns:p14="http://schemas.microsoft.com/office/powerpoint/2010/main" val="2756494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BB6B1FE-128E-4773-B9CE-3F198442E973}"/>
              </a:ext>
            </a:extLst>
          </p:cNvPr>
          <p:cNvSpPr>
            <a:spLocks noGrp="1"/>
          </p:cNvSpPr>
          <p:nvPr>
            <p:ph idx="1"/>
          </p:nvPr>
        </p:nvSpPr>
        <p:spPr/>
        <p:txBody>
          <a:bodyPr>
            <a:normAutofit fontScale="92500" lnSpcReduction="20000"/>
          </a:bodyPr>
          <a:lstStyle/>
          <a:p>
            <a:r>
              <a:rPr lang="en-US" dirty="0"/>
              <a:t>Parcel is impacted by potential wetlands along the eastern property line. </a:t>
            </a:r>
          </a:p>
          <a:p>
            <a:pPr lvl="1"/>
            <a:r>
              <a:rPr lang="en-US" dirty="0"/>
              <a:t>Per SV policy 27.3 – Development proposals that impact any area designated “potential wetlands” on the Development Suitability map must conduct a wetlands delineation study and obtain Army Corps of Engineers certification of the proposed wetlands. </a:t>
            </a:r>
          </a:p>
          <a:p>
            <a:pPr lvl="1"/>
            <a:r>
              <a:rPr lang="en-US" dirty="0"/>
              <a:t>Staff has required a wetland delineation study within the conditions of approval. </a:t>
            </a:r>
          </a:p>
        </p:txBody>
      </p:sp>
      <p:sp>
        <p:nvSpPr>
          <p:cNvPr id="3" name="Title 2">
            <a:extLst>
              <a:ext uri="{FF2B5EF4-FFF2-40B4-BE49-F238E27FC236}">
                <a16:creationId xmlns:a16="http://schemas.microsoft.com/office/drawing/2014/main" id="{D046C391-7393-42B8-B003-0C04FD9B9A62}"/>
              </a:ext>
            </a:extLst>
          </p:cNvPr>
          <p:cNvSpPr>
            <a:spLocks noGrp="1"/>
          </p:cNvSpPr>
          <p:nvPr>
            <p:ph type="title"/>
          </p:nvPr>
        </p:nvSpPr>
        <p:spPr/>
        <p:txBody>
          <a:bodyPr/>
          <a:lstStyle/>
          <a:p>
            <a:r>
              <a:rPr lang="en-US" dirty="0"/>
              <a:t>Potential Wetlands</a:t>
            </a:r>
          </a:p>
        </p:txBody>
      </p:sp>
    </p:spTree>
    <p:extLst>
      <p:ext uri="{BB962C8B-B14F-4D97-AF65-F5344CB8AC3E}">
        <p14:creationId xmlns:p14="http://schemas.microsoft.com/office/powerpoint/2010/main" val="1556320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570CB38-181D-4940-8603-75AB7178A7AE}"/>
              </a:ext>
            </a:extLst>
          </p:cNvPr>
          <p:cNvSpPr>
            <a:spLocks noGrp="1"/>
          </p:cNvSpPr>
          <p:nvPr>
            <p:ph idx="1"/>
          </p:nvPr>
        </p:nvSpPr>
        <p:spPr/>
        <p:txBody>
          <a:bodyPr/>
          <a:lstStyle/>
          <a:p>
            <a:endParaRPr lang="en-US"/>
          </a:p>
        </p:txBody>
      </p:sp>
      <p:sp>
        <p:nvSpPr>
          <p:cNvPr id="3" name="Title 2">
            <a:extLst>
              <a:ext uri="{FF2B5EF4-FFF2-40B4-BE49-F238E27FC236}">
                <a16:creationId xmlns:a16="http://schemas.microsoft.com/office/drawing/2014/main" id="{AF923071-64E3-4BCF-A1CC-91D47D1B4708}"/>
              </a:ext>
            </a:extLst>
          </p:cNvPr>
          <p:cNvSpPr>
            <a:spLocks noGrp="1"/>
          </p:cNvSpPr>
          <p:nvPr>
            <p:ph type="title"/>
          </p:nvPr>
        </p:nvSpPr>
        <p:spPr/>
        <p:txBody>
          <a:bodyPr/>
          <a:lstStyle/>
          <a:p>
            <a:r>
              <a:rPr lang="en-US" dirty="0"/>
              <a:t>Potential Wetlands</a:t>
            </a:r>
          </a:p>
        </p:txBody>
      </p:sp>
      <p:pic>
        <p:nvPicPr>
          <p:cNvPr id="5" name="Picture 4">
            <a:extLst>
              <a:ext uri="{FF2B5EF4-FFF2-40B4-BE49-F238E27FC236}">
                <a16:creationId xmlns:a16="http://schemas.microsoft.com/office/drawing/2014/main" id="{FA3D9685-0499-4E31-8B4A-00B0F333FDFC}"/>
              </a:ext>
            </a:extLst>
          </p:cNvPr>
          <p:cNvPicPr>
            <a:picLocks noChangeAspect="1"/>
          </p:cNvPicPr>
          <p:nvPr/>
        </p:nvPicPr>
        <p:blipFill>
          <a:blip r:embed="rId2"/>
          <a:stretch>
            <a:fillRect/>
          </a:stretch>
        </p:blipFill>
        <p:spPr>
          <a:xfrm>
            <a:off x="914400" y="970248"/>
            <a:ext cx="7334837" cy="4903721"/>
          </a:xfrm>
          <a:prstGeom prst="rect">
            <a:avLst/>
          </a:prstGeom>
        </p:spPr>
      </p:pic>
      <p:sp>
        <p:nvSpPr>
          <p:cNvPr id="7" name="Freeform: Shape 6">
            <a:extLst>
              <a:ext uri="{FF2B5EF4-FFF2-40B4-BE49-F238E27FC236}">
                <a16:creationId xmlns:a16="http://schemas.microsoft.com/office/drawing/2014/main" id="{B6CF4CDD-7C07-4F3E-ABC1-A7403C55DD25}"/>
              </a:ext>
            </a:extLst>
          </p:cNvPr>
          <p:cNvSpPr/>
          <p:nvPr/>
        </p:nvSpPr>
        <p:spPr>
          <a:xfrm>
            <a:off x="4126523" y="3169138"/>
            <a:ext cx="277446" cy="187570"/>
          </a:xfrm>
          <a:custGeom>
            <a:avLst/>
            <a:gdLst>
              <a:gd name="connsiteX0" fmla="*/ 277446 w 277446"/>
              <a:gd name="connsiteY0" fmla="*/ 113324 h 187570"/>
              <a:gd name="connsiteX1" fmla="*/ 257908 w 277446"/>
              <a:gd name="connsiteY1" fmla="*/ 187570 h 187570"/>
              <a:gd name="connsiteX2" fmla="*/ 0 w 277446"/>
              <a:gd name="connsiteY2" fmla="*/ 121139 h 187570"/>
              <a:gd name="connsiteX3" fmla="*/ 195385 w 277446"/>
              <a:gd name="connsiteY3" fmla="*/ 0 h 187570"/>
              <a:gd name="connsiteX4" fmla="*/ 277446 w 277446"/>
              <a:gd name="connsiteY4" fmla="*/ 113324 h 187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446" h="187570">
                <a:moveTo>
                  <a:pt x="277446" y="113324"/>
                </a:moveTo>
                <a:lnTo>
                  <a:pt x="257908" y="187570"/>
                </a:lnTo>
                <a:lnTo>
                  <a:pt x="0" y="121139"/>
                </a:lnTo>
                <a:lnTo>
                  <a:pt x="195385" y="0"/>
                </a:lnTo>
                <a:lnTo>
                  <a:pt x="277446" y="113324"/>
                </a:lnTo>
                <a:close/>
              </a:path>
            </a:pathLst>
          </a:custGeom>
          <a:noFill/>
          <a:ln w="1905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peech Bubble: Rectangle 7">
            <a:extLst>
              <a:ext uri="{FF2B5EF4-FFF2-40B4-BE49-F238E27FC236}">
                <a16:creationId xmlns:a16="http://schemas.microsoft.com/office/drawing/2014/main" id="{AF1B4FC6-04E6-4D21-B662-FF6209EBE20F}"/>
              </a:ext>
            </a:extLst>
          </p:cNvPr>
          <p:cNvSpPr/>
          <p:nvPr/>
        </p:nvSpPr>
        <p:spPr>
          <a:xfrm>
            <a:off x="1524000" y="1565365"/>
            <a:ext cx="1383323" cy="492035"/>
          </a:xfrm>
          <a:prstGeom prst="wedgeRectCallout">
            <a:avLst>
              <a:gd name="adj1" fmla="val 137811"/>
              <a:gd name="adj2" fmla="val 296340"/>
            </a:avLst>
          </a:prstGeom>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dirty="0"/>
              <a:t>Subject Parcel</a:t>
            </a:r>
          </a:p>
        </p:txBody>
      </p:sp>
      <p:sp>
        <p:nvSpPr>
          <p:cNvPr id="9" name="Speech Bubble: Rectangle 8">
            <a:extLst>
              <a:ext uri="{FF2B5EF4-FFF2-40B4-BE49-F238E27FC236}">
                <a16:creationId xmlns:a16="http://schemas.microsoft.com/office/drawing/2014/main" id="{A13B7494-AA1D-4115-ACAD-0F30A34CB177}"/>
              </a:ext>
            </a:extLst>
          </p:cNvPr>
          <p:cNvSpPr/>
          <p:nvPr/>
        </p:nvSpPr>
        <p:spPr>
          <a:xfrm>
            <a:off x="457200" y="3891956"/>
            <a:ext cx="2590800" cy="838200"/>
          </a:xfrm>
          <a:prstGeom prst="wedgeRectCallout">
            <a:avLst>
              <a:gd name="adj1" fmla="val 104545"/>
              <a:gd name="adj2" fmla="val -101656"/>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a:t>Potential Wetlands</a:t>
            </a:r>
          </a:p>
        </p:txBody>
      </p:sp>
    </p:spTree>
    <p:extLst>
      <p:ext uri="{BB962C8B-B14F-4D97-AF65-F5344CB8AC3E}">
        <p14:creationId xmlns:p14="http://schemas.microsoft.com/office/powerpoint/2010/main" val="42443872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152400" y="1066800"/>
            <a:ext cx="3429000" cy="5410200"/>
          </a:xfrm>
        </p:spPr>
        <p:txBody>
          <a:bodyPr>
            <a:normAutofit/>
          </a:bodyPr>
          <a:lstStyle/>
          <a:p>
            <a:r>
              <a:rPr lang="en-US" dirty="0"/>
              <a:t>Notice was sent to 37 affected property owners, 750 feet from the site.</a:t>
            </a:r>
          </a:p>
        </p:txBody>
      </p:sp>
      <p:pic>
        <p:nvPicPr>
          <p:cNvPr id="5" name="Picture 4">
            <a:extLst>
              <a:ext uri="{FF2B5EF4-FFF2-40B4-BE49-F238E27FC236}">
                <a16:creationId xmlns:a16="http://schemas.microsoft.com/office/drawing/2014/main" id="{D420BADD-2526-4BAD-9394-9960FBB3DA7A}"/>
              </a:ext>
            </a:extLst>
          </p:cNvPr>
          <p:cNvPicPr>
            <a:picLocks noChangeAspect="1"/>
          </p:cNvPicPr>
          <p:nvPr/>
        </p:nvPicPr>
        <p:blipFill>
          <a:blip r:embed="rId2"/>
          <a:stretch>
            <a:fillRect/>
          </a:stretch>
        </p:blipFill>
        <p:spPr>
          <a:xfrm>
            <a:off x="3581400" y="1600200"/>
            <a:ext cx="5394695" cy="2910219"/>
          </a:xfrm>
          <a:prstGeom prst="rect">
            <a:avLst/>
          </a:prstGeom>
        </p:spPr>
      </p:pic>
    </p:spTree>
    <p:extLst>
      <p:ext uri="{BB962C8B-B14F-4D97-AF65-F5344CB8AC3E}">
        <p14:creationId xmlns:p14="http://schemas.microsoft.com/office/powerpoint/2010/main" val="3406720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E6B7D29-1140-4EF8-9186-40592941067D}"/>
              </a:ext>
            </a:extLst>
          </p:cNvPr>
          <p:cNvSpPr>
            <a:spLocks noGrp="1"/>
          </p:cNvSpPr>
          <p:nvPr>
            <p:ph idx="1"/>
          </p:nvPr>
        </p:nvSpPr>
        <p:spPr>
          <a:xfrm>
            <a:off x="457200" y="990600"/>
            <a:ext cx="8229600" cy="5105400"/>
          </a:xfrm>
        </p:spPr>
        <p:txBody>
          <a:bodyPr>
            <a:normAutofit/>
          </a:bodyPr>
          <a:lstStyle/>
          <a:p>
            <a:pPr fontAlgn="base" hangingPunct="0"/>
            <a:r>
              <a:rPr lang="en-US" dirty="0"/>
              <a:t>Proposed project presented Nov 5, 2020</a:t>
            </a:r>
          </a:p>
          <a:p>
            <a:pPr lvl="1" fontAlgn="base" hangingPunct="0"/>
            <a:r>
              <a:rPr lang="en-US" dirty="0"/>
              <a:t>CAB had no concerns</a:t>
            </a:r>
          </a:p>
          <a:p>
            <a:pPr lvl="1" fontAlgn="base" hangingPunct="0"/>
            <a:r>
              <a:rPr lang="en-US" dirty="0"/>
              <a:t>Voted unanimously in favor</a:t>
            </a:r>
          </a:p>
          <a:p>
            <a:endParaRPr lang="en-US" dirty="0"/>
          </a:p>
        </p:txBody>
      </p:sp>
      <p:sp>
        <p:nvSpPr>
          <p:cNvPr id="3" name="Title 2">
            <a:extLst>
              <a:ext uri="{FF2B5EF4-FFF2-40B4-BE49-F238E27FC236}">
                <a16:creationId xmlns:a16="http://schemas.microsoft.com/office/drawing/2014/main" id="{62ED7318-566D-49A3-8C46-96D3BB5DB37B}"/>
              </a:ext>
            </a:extLst>
          </p:cNvPr>
          <p:cNvSpPr>
            <a:spLocks noGrp="1"/>
          </p:cNvSpPr>
          <p:nvPr>
            <p:ph type="title"/>
          </p:nvPr>
        </p:nvSpPr>
        <p:spPr>
          <a:xfrm>
            <a:off x="917196" y="76200"/>
            <a:ext cx="8229600" cy="792162"/>
          </a:xfrm>
        </p:spPr>
        <p:txBody>
          <a:bodyPr/>
          <a:lstStyle/>
          <a:p>
            <a:r>
              <a:rPr lang="en-US" dirty="0"/>
              <a:t>Citizen Advisory Board</a:t>
            </a:r>
          </a:p>
        </p:txBody>
      </p:sp>
    </p:spTree>
    <p:extLst>
      <p:ext uri="{BB962C8B-B14F-4D97-AF65-F5344CB8AC3E}">
        <p14:creationId xmlns:p14="http://schemas.microsoft.com/office/powerpoint/2010/main" val="3624525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A3C52C-4B12-4012-97FB-C93BEBAA2C12}"/>
              </a:ext>
            </a:extLst>
          </p:cNvPr>
          <p:cNvSpPr>
            <a:spLocks noGrp="1"/>
          </p:cNvSpPr>
          <p:nvPr>
            <p:ph idx="1"/>
          </p:nvPr>
        </p:nvSpPr>
        <p:spPr>
          <a:xfrm>
            <a:off x="457200" y="990600"/>
            <a:ext cx="8229600" cy="4876800"/>
          </a:xfrm>
        </p:spPr>
        <p:txBody>
          <a:bodyPr>
            <a:normAutofit fontScale="62500" lnSpcReduction="20000"/>
          </a:bodyPr>
          <a:lstStyle/>
          <a:p>
            <a:pPr marL="514350" indent="-514350" fontAlgn="base" hangingPunct="0">
              <a:buFont typeface="+mj-lt"/>
              <a:buAutoNum type="arabicPeriod"/>
            </a:pPr>
            <a:r>
              <a:rPr lang="en-US" u="sng" dirty="0"/>
              <a:t>Consistency.</a:t>
            </a:r>
            <a:r>
              <a:rPr lang="en-US" dirty="0"/>
              <a:t>  That the proposed use is consistent with the action programs, policies, standards and maps of the Master Plan and the South Valleys Area Plan;</a:t>
            </a:r>
          </a:p>
          <a:p>
            <a:pPr marL="514350" indent="-514350" fontAlgn="base" hangingPunct="0">
              <a:buFont typeface="+mj-lt"/>
              <a:buAutoNum type="arabicPeriod"/>
            </a:pPr>
            <a:r>
              <a:rPr lang="en-US" u="sng" dirty="0"/>
              <a:t>Improvements.</a:t>
            </a:r>
            <a:r>
              <a:rPr lang="en-US" dirty="0"/>
              <a:t>  That adequate utilities, roadway improvements, sanitation, water supply, drainage, and other necessary facilities have been provided, the proposed improvements are properly related to existing and proposed roadways, and an adequate public facilities determination has been made in accordance with Division Seven;</a:t>
            </a:r>
          </a:p>
          <a:p>
            <a:pPr marL="514350" indent="-514350" fontAlgn="base" hangingPunct="0">
              <a:buFont typeface="+mj-lt"/>
              <a:buAutoNum type="arabicPeriod"/>
            </a:pPr>
            <a:r>
              <a:rPr lang="en-US" u="sng" dirty="0"/>
              <a:t>Site Suitability.</a:t>
            </a:r>
            <a:r>
              <a:rPr lang="en-US" dirty="0"/>
              <a:t>  That the site is physically suitable for child daycare, and for the intensity of such a development;</a:t>
            </a:r>
          </a:p>
          <a:p>
            <a:pPr marL="514350" indent="-514350" fontAlgn="base" hangingPunct="0">
              <a:buFont typeface="+mj-lt"/>
              <a:buAutoNum type="arabicPeriod"/>
            </a:pPr>
            <a:r>
              <a:rPr lang="en-US" u="sng" dirty="0"/>
              <a:t>Issuance Not Detrimental.</a:t>
            </a:r>
            <a:r>
              <a:rPr lang="en-US" dirty="0"/>
              <a:t>  That issuance of the permit will not be significantly detrimental to the public health, safety or welfare; injurious to the property or improvements of adjacent properties; or detrimental to the character of the surrounding area; </a:t>
            </a:r>
          </a:p>
          <a:p>
            <a:pPr marL="514350" indent="-514350" fontAlgn="base" hangingPunct="0">
              <a:buFont typeface="+mj-lt"/>
              <a:buAutoNum type="arabicPeriod"/>
            </a:pPr>
            <a:r>
              <a:rPr lang="en-US" u="sng" dirty="0"/>
              <a:t>Effect on a Military Installation.</a:t>
            </a:r>
            <a:r>
              <a:rPr lang="en-US" dirty="0"/>
              <a:t>  Issuance of the permit will not have a detrimental effect on the location, purpose or mission of the military installation.</a:t>
            </a:r>
          </a:p>
          <a:p>
            <a:pPr marL="0" indent="0">
              <a:buNone/>
            </a:pPr>
            <a:endParaRPr lang="en-US" dirty="0"/>
          </a:p>
          <a:p>
            <a:endParaRPr lang="en-US" dirty="0"/>
          </a:p>
        </p:txBody>
      </p:sp>
      <p:sp>
        <p:nvSpPr>
          <p:cNvPr id="3" name="Title 2">
            <a:extLst>
              <a:ext uri="{FF2B5EF4-FFF2-40B4-BE49-F238E27FC236}">
                <a16:creationId xmlns:a16="http://schemas.microsoft.com/office/drawing/2014/main" id="{804A852F-3108-4293-A5C4-22E3301AD317}"/>
              </a:ext>
            </a:extLst>
          </p:cNvPr>
          <p:cNvSpPr>
            <a:spLocks noGrp="1"/>
          </p:cNvSpPr>
          <p:nvPr>
            <p:ph type="title"/>
          </p:nvPr>
        </p:nvSpPr>
        <p:spPr>
          <a:xfrm>
            <a:off x="914400" y="76200"/>
            <a:ext cx="8229600" cy="792162"/>
          </a:xfrm>
        </p:spPr>
        <p:txBody>
          <a:bodyPr/>
          <a:lstStyle/>
          <a:p>
            <a:r>
              <a:rPr lang="en-US" dirty="0"/>
              <a:t>Special Use Permit Findings</a:t>
            </a:r>
          </a:p>
        </p:txBody>
      </p:sp>
    </p:spTree>
    <p:extLst>
      <p:ext uri="{BB962C8B-B14F-4D97-AF65-F5344CB8AC3E}">
        <p14:creationId xmlns:p14="http://schemas.microsoft.com/office/powerpoint/2010/main" val="28958755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a:t>Recommendation</a:t>
            </a:r>
          </a:p>
        </p:txBody>
      </p:sp>
      <p:sp>
        <p:nvSpPr>
          <p:cNvPr id="5" name="TextBox 4"/>
          <p:cNvSpPr txBox="1"/>
          <p:nvPr/>
        </p:nvSpPr>
        <p:spPr>
          <a:xfrm>
            <a:off x="152400" y="1143000"/>
            <a:ext cx="8686800" cy="4524315"/>
          </a:xfrm>
          <a:prstGeom prst="rect">
            <a:avLst/>
          </a:prstGeom>
          <a:noFill/>
        </p:spPr>
        <p:txBody>
          <a:bodyPr wrap="square" rtlCol="0">
            <a:spAutoFit/>
          </a:bodyPr>
          <a:lstStyle/>
          <a:p>
            <a:pPr algn="just"/>
            <a:r>
              <a:rPr lang="en-US" sz="3200" dirty="0"/>
              <a:t>Those agencies which reviewed the application recommended conditions to address applicable codes and impacts associated with the project. After a thorough analysis and review, staff recommends that the Board of Adjustment carefully consider all aspects of Special Use Permit Case Number WSUP20-0017 and the nature of the stringent recommended conditions of approval and </a:t>
            </a:r>
            <a:r>
              <a:rPr lang="en-US" sz="3200" u="sng" dirty="0"/>
              <a:t>approve</a:t>
            </a:r>
            <a:r>
              <a:rPr lang="en-US" sz="3200" dirty="0"/>
              <a:t> the requested Special Use Permit.</a:t>
            </a:r>
          </a:p>
        </p:txBody>
      </p:sp>
    </p:spTree>
    <p:extLst>
      <p:ext uri="{BB962C8B-B14F-4D97-AF65-F5344CB8AC3E}">
        <p14:creationId xmlns:p14="http://schemas.microsoft.com/office/powerpoint/2010/main" val="2156156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6800" y="76200"/>
            <a:ext cx="7924800" cy="792162"/>
          </a:xfrm>
        </p:spPr>
        <p:txBody>
          <a:bodyPr/>
          <a:lstStyle/>
          <a:p>
            <a:r>
              <a:rPr lang="en-US" dirty="0"/>
              <a:t>Possible Motion</a:t>
            </a:r>
          </a:p>
        </p:txBody>
      </p:sp>
      <p:sp>
        <p:nvSpPr>
          <p:cNvPr id="4" name="Content Placeholder 3"/>
          <p:cNvSpPr>
            <a:spLocks noGrp="1"/>
          </p:cNvSpPr>
          <p:nvPr>
            <p:ph idx="1"/>
          </p:nvPr>
        </p:nvSpPr>
        <p:spPr>
          <a:xfrm>
            <a:off x="228600" y="990600"/>
            <a:ext cx="8763000" cy="4724400"/>
          </a:xfrm>
        </p:spPr>
        <p:txBody>
          <a:bodyPr>
            <a:noAutofit/>
          </a:bodyPr>
          <a:lstStyle/>
          <a:p>
            <a:r>
              <a:rPr lang="en-US" sz="2400" dirty="0"/>
              <a:t>APPROVAL</a:t>
            </a:r>
            <a:r>
              <a:rPr lang="en-US" sz="2100" dirty="0"/>
              <a:t>: </a:t>
            </a:r>
            <a:r>
              <a:rPr lang="en-US" sz="2400" b="0" dirty="0"/>
              <a:t>I move that, after giving reasoned consideration to the information contained in the staff report and information received during the public hearing, the Washoe County Board of Adjustment approve with conditions Special Use Permit Case Number WSUP20-0017 for Sector 9 LLC, having made all five findings in accordance with Washoe County Code Section 110.810.30</a:t>
            </a:r>
            <a:endParaRPr lang="en-US" sz="2100" dirty="0"/>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2.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3.xml><?xml version="1.0" encoding="utf-8"?>
<ds:datastoreItem xmlns:ds="http://schemas.openxmlformats.org/officeDocument/2006/customXml" ds:itemID="{2200D7ED-6620-45A0-9F13-862FEFE886A3}">
  <ds:schemaRefs>
    <ds:schemaRef ds:uri="http://purl.org/dc/elements/1.1/"/>
    <ds:schemaRef ds:uri="http://schemas.microsoft.com/sharepoint/v3/fields"/>
    <ds:schemaRef ds:uri="CEA9126C-A9B1-4F4A-855C-DD0F845697D2"/>
    <ds:schemaRef ds:uri="http://purl.org/dc/terms/"/>
    <ds:schemaRef ds:uri="http://schemas.microsoft.com/office/infopath/2007/PartnerControls"/>
    <ds:schemaRef ds:uri="http://schemas.openxmlformats.org/package/2006/metadata/core-properties"/>
    <ds:schemaRef ds:uri="http://schemas.microsoft.com/office/2006/documentManagement/types"/>
    <ds:schemaRef ds:uri="http://schemas.microsoft.com/office/2006/metadata/properties"/>
    <ds:schemaRef ds:uri="a94d8b85-37e1-4d17-8d55-8b7d207932bb"/>
    <ds:schemaRef ds:uri="http://schemas.microsoft.com/sharepoint/v3"/>
    <ds:schemaRef ds:uri="http://www.w3.org/XML/1998/namespace"/>
    <ds:schemaRef ds:uri="http://purl.org/dc/dcmitype/"/>
  </ds:schemaRefs>
</ds:datastoreItem>
</file>

<file path=customXml/itemProps4.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2982</TotalTime>
  <Words>613</Words>
  <Application>Microsoft Office PowerPoint</Application>
  <PresentationFormat>On-screen Show (4:3)</PresentationFormat>
  <Paragraphs>53</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Wingdings</vt:lpstr>
      <vt:lpstr>PowerPoint_Template_2015</vt:lpstr>
      <vt:lpstr>WSUP20-0017 Amundson Roofing</vt:lpstr>
      <vt:lpstr>Background/Request</vt:lpstr>
      <vt:lpstr>Vicinity Map</vt:lpstr>
      <vt:lpstr>Site Plan</vt:lpstr>
      <vt:lpstr>Article 302/304 – Allowed Uses</vt:lpstr>
      <vt:lpstr>Article 406 – Building Placement</vt:lpstr>
      <vt:lpstr>Article 410</vt:lpstr>
      <vt:lpstr>Article 412 - Landscaping</vt:lpstr>
      <vt:lpstr>Potential Wetlands</vt:lpstr>
      <vt:lpstr>Potential Wetlands</vt:lpstr>
      <vt:lpstr>Public Notice &amp; CAB</vt:lpstr>
      <vt:lpstr>Citizen Advisory Board</vt:lpstr>
      <vt:lpstr>Special Use Permit Findings</vt:lpstr>
      <vt:lpstr>Recommendation</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132</cp:revision>
  <cp:lastPrinted>2014-10-07T22:54:33Z</cp:lastPrinted>
  <dcterms:created xsi:type="dcterms:W3CDTF">2015-09-25T21:46:02Z</dcterms:created>
  <dcterms:modified xsi:type="dcterms:W3CDTF">2020-12-08T23:32:18Z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